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45"/>
  </p:notesMasterIdLst>
  <p:handoutMasterIdLst>
    <p:handoutMasterId r:id="rId46"/>
  </p:handoutMasterIdLst>
  <p:sldIdLst>
    <p:sldId id="2076136272" r:id="rId6"/>
    <p:sldId id="2076136274" r:id="rId7"/>
    <p:sldId id="2076136245" r:id="rId8"/>
    <p:sldId id="2076136289" r:id="rId9"/>
    <p:sldId id="2076136302" r:id="rId10"/>
    <p:sldId id="2076136303" r:id="rId11"/>
    <p:sldId id="2076136304" r:id="rId12"/>
    <p:sldId id="2076136306" r:id="rId13"/>
    <p:sldId id="2076136307" r:id="rId14"/>
    <p:sldId id="2076136308" r:id="rId15"/>
    <p:sldId id="2076136309" r:id="rId16"/>
    <p:sldId id="2076136310" r:id="rId17"/>
    <p:sldId id="2076136311" r:id="rId18"/>
    <p:sldId id="2076136312" r:id="rId19"/>
    <p:sldId id="2076136313" r:id="rId20"/>
    <p:sldId id="2076136314" r:id="rId21"/>
    <p:sldId id="2076136315" r:id="rId22"/>
    <p:sldId id="2076136316" r:id="rId23"/>
    <p:sldId id="2076136317" r:id="rId24"/>
    <p:sldId id="2076136319" r:id="rId25"/>
    <p:sldId id="2076136318" r:id="rId26"/>
    <p:sldId id="2076136320" r:id="rId27"/>
    <p:sldId id="2076136321" r:id="rId28"/>
    <p:sldId id="2076136322" r:id="rId29"/>
    <p:sldId id="2076136323" r:id="rId30"/>
    <p:sldId id="2076136324" r:id="rId31"/>
    <p:sldId id="2076136325" r:id="rId32"/>
    <p:sldId id="2076136326" r:id="rId33"/>
    <p:sldId id="2076136327" r:id="rId34"/>
    <p:sldId id="2076136328" r:id="rId35"/>
    <p:sldId id="2076136329" r:id="rId36"/>
    <p:sldId id="2076136290" r:id="rId37"/>
    <p:sldId id="2076136330" r:id="rId38"/>
    <p:sldId id="2076136331" r:id="rId39"/>
    <p:sldId id="2076136332" r:id="rId40"/>
    <p:sldId id="2076136333" r:id="rId41"/>
    <p:sldId id="2076136301" r:id="rId42"/>
    <p:sldId id="2076136292" r:id="rId43"/>
    <p:sldId id="2076136279" r:id="rId44"/>
  </p:sldIdLst>
  <p:sldSz cx="14630400" cy="82296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Poppins" panose="00000500000000000000" pitchFamily="2" charset="0"/>
      <p:regular r:id="rId51"/>
      <p:bold r:id="rId52"/>
      <p:italic r:id="rId53"/>
      <p:boldItalic r:id="rId54"/>
    </p:embeddedFont>
    <p:embeddedFont>
      <p:font typeface="Poppins Light" panose="00000400000000000000" pitchFamily="2" charset="0"/>
      <p:regular r:id="rId55"/>
      <p: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  <p:embeddedFont>
      <p:font typeface="Segoe UI Semibold" panose="020B0702040204020203" pitchFamily="34" charset="0"/>
      <p:regular r:id="rId61"/>
      <p:bold r:id="rId62"/>
      <p:italic r:id="rId63"/>
      <p:boldItalic r:id="rId64"/>
    </p:embeddedFont>
    <p:embeddedFont>
      <p:font typeface="Segoe UI Semibold (Headings)" panose="020B060402020202020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302"/>
            <p14:sldId id="2076136303"/>
            <p14:sldId id="2076136304"/>
            <p14:sldId id="2076136306"/>
            <p14:sldId id="2076136307"/>
            <p14:sldId id="2076136308"/>
            <p14:sldId id="2076136309"/>
            <p14:sldId id="2076136310"/>
            <p14:sldId id="2076136311"/>
            <p14:sldId id="2076136312"/>
            <p14:sldId id="2076136313"/>
            <p14:sldId id="2076136314"/>
            <p14:sldId id="2076136315"/>
            <p14:sldId id="2076136316"/>
            <p14:sldId id="2076136317"/>
            <p14:sldId id="2076136319"/>
            <p14:sldId id="2076136318"/>
            <p14:sldId id="2076136320"/>
            <p14:sldId id="2076136321"/>
            <p14:sldId id="2076136322"/>
            <p14:sldId id="2076136323"/>
            <p14:sldId id="2076136324"/>
            <p14:sldId id="2076136325"/>
            <p14:sldId id="2076136326"/>
            <p14:sldId id="2076136327"/>
            <p14:sldId id="2076136328"/>
            <p14:sldId id="2076136329"/>
            <p14:sldId id="2076136290"/>
            <p14:sldId id="2076136330"/>
            <p14:sldId id="2076136331"/>
            <p14:sldId id="2076136332"/>
            <p14:sldId id="2076136333"/>
            <p14:sldId id="2076136301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3467" autoAdjust="0"/>
  </p:normalViewPr>
  <p:slideViewPr>
    <p:cSldViewPr snapToGrid="0" snapToObjects="1">
      <p:cViewPr varScale="1">
        <p:scale>
          <a:sx n="67" d="100"/>
          <a:sy n="67" d="100"/>
        </p:scale>
        <p:origin x="48" y="5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1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10/14/2022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Spectrum Analysis</a:t>
            </a:r>
          </a:p>
          <a:p>
            <a:r>
              <a:rPr lang="en-US" dirty="0" err="1"/>
              <a:t>TimeSeriesCatalog.ForecaseBySsa</a:t>
            </a:r>
            <a:endParaRPr lang="en-US" dirty="0"/>
          </a:p>
          <a:p>
            <a:endParaRPr lang="en-US" dirty="0"/>
          </a:p>
          <a:p>
            <a:r>
              <a:rPr lang="en-US" dirty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/>
          </a:p>
          <a:p>
            <a:r>
              <a:rPr lang="en-US" dirty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2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Spectrum Analysis</a:t>
            </a:r>
          </a:p>
          <a:p>
            <a:r>
              <a:rPr lang="en-US" dirty="0" err="1"/>
              <a:t>TimeSeriesCatalog.ForecaseBySsa</a:t>
            </a:r>
            <a:endParaRPr lang="en-US" dirty="0"/>
          </a:p>
          <a:p>
            <a:endParaRPr lang="en-US" dirty="0"/>
          </a:p>
          <a:p>
            <a:r>
              <a:rPr lang="en-US" dirty="0"/>
              <a:t>SSA is a powerful framework for decomposing the time-series into trend, seasonality and noise components as well as forecasting the future values of the time-series.</a:t>
            </a:r>
          </a:p>
          <a:p>
            <a:endParaRPr lang="en-US" dirty="0"/>
          </a:p>
          <a:p>
            <a:r>
              <a:rPr lang="en-US" dirty="0"/>
              <a:t>In principle, SSA performs spectral analysis on the input time-series where each component in the spectrum corresponds to a trend, seasonal or noise component in the time-series. For details of the Singular Spectrum Analysis (SSA), refer to this document.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8CCEB-9B74-4B06-A035-26CD3C1A74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vid19.who.int/" TargetMode="External"/><Relationship Id="rId4" Type="http://schemas.openxmlformats.org/officeDocument/2006/relationships/hyperlink" Target="https://slides.ourworldindata.org/2020_pandemic/2020_pandemic#/title-slid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hyperlink" Target="https://dotnet.microsoft.com/apps/machinelearning-ai/ml-dotnet/custom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veenraghuvanshi/tech-sessions/tree/master/21102022-AI-ML-using-ml-dotnet-azconf-2022" TargetMode="External"/><Relationship Id="rId2" Type="http://schemas.openxmlformats.org/officeDocument/2006/relationships/hyperlink" Target="https://dotnet.microsoft.com/apps/machinelearning-ai/ml-dotnet/customer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praveenraghuvanshi1512/TechnicalSessions/tree/31052020-virtualmlnet/31052020-virtualmlnet" TargetMode="External"/><Relationship Id="rId4" Type="http://schemas.openxmlformats.org/officeDocument/2006/relationships/hyperlink" Target="https://dev.to/praveenraghuvanshi/covid-19-eda-and-prediction-using-net-dataframe-and-ml-net-c-introduction-nlb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kshaysb/covid-19-data-visualization" TargetMode="External"/><Relationship Id="rId2" Type="http://schemas.openxmlformats.org/officeDocument/2006/relationships/hyperlink" Target="https://github.com/CSSEGISandData/COVID-19/raw/master/csse_covid_19_data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sights.dice.com/2019/10/24/tiobe-top-eight-top-ten-open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insights.dice.com/2019/10/24/tiobe-top-eight-top-ten-open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pic>
        <p:nvPicPr>
          <p:cNvPr id="6" name="Picture 2" descr="https://qphs.fs.quoracdn.net/main-qimg-618c6715829dda85caa78c64008fba8e">
            <a:extLst>
              <a:ext uri="{FF2B5EF4-FFF2-40B4-BE49-F238E27FC236}">
                <a16:creationId xmlns:a16="http://schemas.microsoft.com/office/drawing/2014/main" id="{127B8C23-8457-4D21-AB29-7875A2CB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2553680"/>
            <a:ext cx="6013478" cy="44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5f1259f60185549b4a3a6f170fb5d82f">
            <a:extLst>
              <a:ext uri="{FF2B5EF4-FFF2-40B4-BE49-F238E27FC236}">
                <a16:creationId xmlns:a16="http://schemas.microsoft.com/office/drawing/2014/main" id="{EADDF4B9-4F7F-45AF-B6E6-7D4C0BAA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31" y="2316288"/>
            <a:ext cx="6240092" cy="45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5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2" descr="https://qphs.fs.quoracdn.net/main-qimg-7d5e5ebd8b9e71c2ddafeed92ec94e20">
            <a:extLst>
              <a:ext uri="{FF2B5EF4-FFF2-40B4-BE49-F238E27FC236}">
                <a16:creationId xmlns:a16="http://schemas.microsoft.com/office/drawing/2014/main" id="{1A8042CE-E3E7-4A9A-BAA7-0112F341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30" y="2436668"/>
            <a:ext cx="6042157" cy="44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0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6d3119564a8881cce9f26f60beddaca5">
            <a:extLst>
              <a:ext uri="{FF2B5EF4-FFF2-40B4-BE49-F238E27FC236}">
                <a16:creationId xmlns:a16="http://schemas.microsoft.com/office/drawing/2014/main" id="{6AF15077-0D8D-4D08-B168-B0015827F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79" y="2090651"/>
            <a:ext cx="9151001" cy="49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3360420" y="6549390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9391652" y="6569905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68349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1059397" y="6212759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New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6583193" y="6198984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  <p:pic>
        <p:nvPicPr>
          <p:cNvPr id="10" name="Picture 2" descr="https://qphs.fs.quoracdn.net/main-qimg-efd26b4fcdc5cf384d23de53a102095c">
            <a:extLst>
              <a:ext uri="{FF2B5EF4-FFF2-40B4-BE49-F238E27FC236}">
                <a16:creationId xmlns:a16="http://schemas.microsoft.com/office/drawing/2014/main" id="{1149E892-FC61-4E25-BD64-7F708BF8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8" y="2428391"/>
            <a:ext cx="12843168" cy="38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A59CE-EE73-4D99-9092-60C8E0B2F687}"/>
              </a:ext>
            </a:extLst>
          </p:cNvPr>
          <p:cNvSpPr txBox="1"/>
          <p:nvPr/>
        </p:nvSpPr>
        <p:spPr>
          <a:xfrm>
            <a:off x="11684783" y="6205610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13767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Pre-Requisites of ML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92086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 Pattern should exist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Mathematical model/algorithm is unknown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Abundant data</a:t>
            </a:r>
          </a:p>
        </p:txBody>
      </p:sp>
    </p:spTree>
    <p:extLst>
      <p:ext uri="{BB962C8B-B14F-4D97-AF65-F5344CB8AC3E}">
        <p14:creationId xmlns:p14="http://schemas.microsoft.com/office/powerpoint/2010/main" val="339868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ML Frameworks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A29A-3573-45AA-BEAD-850936F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51" y="1801065"/>
            <a:ext cx="9232689" cy="60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Predictions – Time Series Analysis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6707898" cy="54253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The analysis of data organized across unit of time.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It helps understand past trends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Types: Trends, Seasonality, Irregularity, Cyclic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54CB2-3A6D-4503-A36C-D6D0A4153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85" y="1999954"/>
            <a:ext cx="6844736" cy="52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51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C558C-7C60-40FE-B5EC-543AAAEF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" y="1790769"/>
            <a:ext cx="1237470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662C1-109D-4A5D-A6EB-115543F14E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90" y="1517181"/>
            <a:ext cx="12035790" cy="60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Praveen Raghuvanshi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Cloud Architect, Harman International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 b="6935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1908548" cy="861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ML Framework from Microsoft for developing custom AI/ML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Originated in 2002 as part of Microsoft Research Project</a:t>
            </a:r>
          </a:p>
        </p:txBody>
      </p:sp>
      <p:pic>
        <p:nvPicPr>
          <p:cNvPr id="6" name="Picture 2" descr="https://lh5.googleusercontent.com/8ukh6_iBQwl1FuGqBW9IUs0PdIInKI7vVFD39yy9hu-vRf7YV7t7vFEpppMTg141VN62kyNCZ6C8T4dyDikKlnqWOYX1qEWSrqO4w-YkkuP5O5YSwfB98NFDY65ZCyjmJhN6SZCQXwQ">
            <a:extLst>
              <a:ext uri="{FF2B5EF4-FFF2-40B4-BE49-F238E27FC236}">
                <a16:creationId xmlns:a16="http://schemas.microsoft.com/office/drawing/2014/main" id="{0FD7533E-E7E5-48CD-B62D-FA2DD26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81" y="3054418"/>
            <a:ext cx="12712151" cy="40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3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pic>
        <p:nvPicPr>
          <p:cNvPr id="6" name="Picture 2" descr="https://lh3.googleusercontent.com/oynldx2g3BGTLOPz49JhMTPu5VnvcydjWIw8BfBbAfVzGv6w9iYxFQ5PWsUpkTwffLwBNo-tORzq5wEAfWPyB6nHxMHsL_HXdYP6FLCqtKyclL6zktAVxqJQ8zbA608NyLqwW6vEg48">
            <a:extLst>
              <a:ext uri="{FF2B5EF4-FFF2-40B4-BE49-F238E27FC236}">
                <a16:creationId xmlns:a16="http://schemas.microsoft.com/office/drawing/2014/main" id="{DE736E29-6D42-4C00-9E30-5D14B636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2001715"/>
            <a:ext cx="12858632" cy="54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10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Proven at Scale, Enterprise ready</a:t>
            </a:r>
            <a:endParaRPr lang="en-IN" dirty="0"/>
          </a:p>
        </p:txBody>
      </p:sp>
      <p:pic>
        <p:nvPicPr>
          <p:cNvPr id="5" name="Picture 2" descr="https://lh5.googleusercontent.com/PZZ8zsDYja1eDFeMp4-bSxvUTAUDJNDgAu6iXbbDvY8JxW1qaasOteZblPE3aSa752bANWporLH5IdVOGaVZhr2oWdOtvRVxOvW5Ap9wvL1-hY2XcEjIyjWN7UkA48kpgE8bYVB6VGE">
            <a:extLst>
              <a:ext uri="{FF2B5EF4-FFF2-40B4-BE49-F238E27FC236}">
                <a16:creationId xmlns:a16="http://schemas.microsoft.com/office/drawing/2014/main" id="{C17C4DF9-E65E-4742-8F47-A7738E13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80349"/>
            <a:ext cx="12675740" cy="54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9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Possibilities</a:t>
            </a:r>
            <a:endParaRPr lang="en-IN" dirty="0"/>
          </a:p>
        </p:txBody>
      </p:sp>
      <p:pic>
        <p:nvPicPr>
          <p:cNvPr id="6" name="Picture 2" descr="https://lh4.googleusercontent.com/L2Ku-UJw1xxO8m8ypIlphz4Ks7A2Ot43rocseVjT-f0d-cUyiV80kpWga7kDpK_8laX4ww68reCn4z1MPFBEdrhRF-a0JeRRfUTmux3YjjP9HISjU3n9SlrxoUjRq-iZlrElst8mQuQ">
            <a:extLst>
              <a:ext uri="{FF2B5EF4-FFF2-40B4-BE49-F238E27FC236}">
                <a16:creationId xmlns:a16="http://schemas.microsoft.com/office/drawing/2014/main" id="{1F47469C-BA4C-4AB5-B330-0A72A8BA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9" y="2041814"/>
            <a:ext cx="13010007" cy="529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38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Workflow</a:t>
            </a:r>
            <a:endParaRPr lang="en-IN" dirty="0"/>
          </a:p>
        </p:txBody>
      </p:sp>
      <p:pic>
        <p:nvPicPr>
          <p:cNvPr id="5" name="Picture 2" descr="https://lh6.googleusercontent.com/1S3NXMPQ-ZMttMivUe5hZgq-4cZ7BEetIu3e9sHA9ydcjsFmlQ0Zg-O08CiOjiJxlD31UgxYdTVoXwSf1PJ0cCWmt4tdg5KseKqJ7AanPLCmMmu3OYzG7NFd_JcuC-TDJzpJ4H6veLw">
            <a:extLst>
              <a:ext uri="{FF2B5EF4-FFF2-40B4-BE49-F238E27FC236}">
                <a16:creationId xmlns:a16="http://schemas.microsoft.com/office/drawing/2014/main" id="{2D73967B-0C2C-458F-B31C-F36E736F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72343"/>
            <a:ext cx="12651664" cy="52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Data Pipeline</a:t>
            </a:r>
            <a:endParaRPr lang="en-IN" dirty="0"/>
          </a:p>
        </p:txBody>
      </p:sp>
      <p:pic>
        <p:nvPicPr>
          <p:cNvPr id="6" name="Picture 2" descr="https://lh5.googleusercontent.com/Tqyb5obCa8pfuu-ALI8QPLjZ7bV80OirphPcavkT6LNxtdvYchG3EUffrGQt5MuvGUWLEphImTJJJ7yjXRUP6vnRDgI0kA9iFXKUdA_uZDg5miOSxM9FGty1iVI1DqiimyS_zCN-9Lc">
            <a:extLst>
              <a:ext uri="{FF2B5EF4-FFF2-40B4-BE49-F238E27FC236}">
                <a16:creationId xmlns:a16="http://schemas.microsoft.com/office/drawing/2014/main" id="{6F3EA493-C6C5-4AC5-B440-C987327C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776333"/>
            <a:ext cx="12670908" cy="56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3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Covid-19 EDA and Prediction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E1433-841A-42F5-9C97-A313DD3A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948" y="619127"/>
            <a:ext cx="908242" cy="845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A6C5B-65CD-4BD2-8488-D171706C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30" y="1900445"/>
            <a:ext cx="12618590" cy="54555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21954F-E2BC-4BFA-9F74-1561FCD12DDC}"/>
              </a:ext>
            </a:extLst>
          </p:cNvPr>
          <p:cNvSpPr/>
          <p:nvPr/>
        </p:nvSpPr>
        <p:spPr>
          <a:xfrm>
            <a:off x="2205709" y="7610473"/>
            <a:ext cx="413794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https://covid19.who.int/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58AEE-4ADB-48C1-A2D4-993D003868EA}"/>
              </a:ext>
            </a:extLst>
          </p:cNvPr>
          <p:cNvSpPr/>
          <p:nvPr/>
        </p:nvSpPr>
        <p:spPr>
          <a:xfrm>
            <a:off x="6469445" y="7625628"/>
            <a:ext cx="413794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Data as on July 30, 2020</a:t>
            </a:r>
          </a:p>
        </p:txBody>
      </p:sp>
    </p:spTree>
    <p:extLst>
      <p:ext uri="{BB962C8B-B14F-4D97-AF65-F5344CB8AC3E}">
        <p14:creationId xmlns:p14="http://schemas.microsoft.com/office/powerpoint/2010/main" val="84486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EDA using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DataFrame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6296418" cy="543830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A collection of columns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In-memory representation of structured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Similar to Python </a:t>
            </a:r>
            <a:r>
              <a:rPr lang="en-US" sz="3600" b="0" dirty="0" err="1"/>
              <a:t>Dataframe</a:t>
            </a:r>
            <a:endParaRPr lang="en-US" sz="3600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B7D4F09-49D5-486F-A2B1-0948FD2E8931}"/>
              </a:ext>
            </a:extLst>
          </p:cNvPr>
          <p:cNvSpPr txBox="1">
            <a:spLocks/>
          </p:cNvSpPr>
          <p:nvPr/>
        </p:nvSpPr>
        <p:spPr>
          <a:xfrm>
            <a:off x="7754862" y="1865460"/>
            <a:ext cx="6296418" cy="40517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Load dataset from CSV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Row/Column Selection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Join/Merge </a:t>
            </a:r>
            <a:r>
              <a:rPr lang="en-US" sz="3600" dirty="0" err="1"/>
              <a:t>DataFrame</a:t>
            </a:r>
            <a:endParaRPr lang="en-US" sz="3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/>
              <a:t>GroupBy</a:t>
            </a:r>
            <a:endParaRPr lang="en-US" sz="3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Null Values</a:t>
            </a:r>
          </a:p>
        </p:txBody>
      </p:sp>
    </p:spTree>
    <p:extLst>
      <p:ext uri="{BB962C8B-B14F-4D97-AF65-F5344CB8AC3E}">
        <p14:creationId xmlns:p14="http://schemas.microsoft.com/office/powerpoint/2010/main" val="280419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 using </a:t>
            </a:r>
            <a:r>
              <a:rPr lang="en-US" dirty="0" err="1"/>
              <a:t>ML.Net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891278" cy="495219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dirty="0"/>
              <a:t>Time Series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Load Data – </a:t>
            </a:r>
            <a:r>
              <a:rPr lang="en-US" sz="4400" dirty="0" err="1"/>
              <a:t>MLContext</a:t>
            </a:r>
            <a:endParaRPr lang="en-US" sz="4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dirty="0"/>
              <a:t>ML Pipeline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Predict Confirmed cases in next 7 days.</a:t>
            </a:r>
          </a:p>
        </p:txBody>
      </p:sp>
    </p:spTree>
    <p:extLst>
      <p:ext uri="{BB962C8B-B14F-4D97-AF65-F5344CB8AC3E}">
        <p14:creationId xmlns:p14="http://schemas.microsoft.com/office/powerpoint/2010/main" val="66200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Visualizations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891278" cy="393652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dirty="0" err="1"/>
              <a:t>Xplot</a:t>
            </a:r>
            <a:r>
              <a:rPr lang="en-US" sz="4400" b="0" dirty="0"/>
              <a:t> – </a:t>
            </a:r>
            <a:r>
              <a:rPr lang="en-US" sz="4400" b="0" dirty="0" err="1"/>
              <a:t>Plotly</a:t>
            </a:r>
            <a:endParaRPr lang="en-US" sz="4400" b="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Bar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0" dirty="0"/>
              <a:t>Scatter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Pie</a:t>
            </a:r>
          </a:p>
        </p:txBody>
      </p:sp>
    </p:spTree>
    <p:extLst>
      <p:ext uri="{BB962C8B-B14F-4D97-AF65-F5344CB8AC3E}">
        <p14:creationId xmlns:p14="http://schemas.microsoft.com/office/powerpoint/2010/main" val="10052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52" y="2835338"/>
            <a:ext cx="10972800" cy="1405193"/>
          </a:xfrm>
        </p:spPr>
        <p:txBody>
          <a:bodyPr/>
          <a:lstStyle/>
          <a:p>
            <a:pPr algn="ctr"/>
            <a:r>
              <a:rPr lang="en-IN" dirty="0"/>
              <a:t>Applying Data Science and Machine Learning </a:t>
            </a:r>
            <a:br>
              <a:rPr lang="en-IN" dirty="0"/>
            </a:br>
            <a:r>
              <a:rPr lang="en-IN" dirty="0"/>
              <a:t>Using Microsoft </a:t>
            </a:r>
            <a:r>
              <a:rPr lang="en-IN" dirty="0" err="1"/>
              <a:t>.Net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87852" y="4754881"/>
            <a:ext cx="10972800" cy="369332"/>
          </a:xfrm>
        </p:spPr>
        <p:txBody>
          <a:bodyPr/>
          <a:lstStyle/>
          <a:p>
            <a:pPr algn="ctr"/>
            <a:r>
              <a:rPr lang="en-IN" dirty="0"/>
              <a:t>Praveen Raghuvanshi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Data Science – Data Frame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D1BAC-7077-48D0-B356-1BC2C623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328376"/>
            <a:ext cx="4629151" cy="3909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5EB93-C8EF-4E4D-B3C4-1AF32735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95" y="2342617"/>
            <a:ext cx="7272544" cy="39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94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11647040" cy="1196610"/>
          </a:xfrm>
        </p:spPr>
        <p:txBody>
          <a:bodyPr/>
          <a:lstStyle/>
          <a:p>
            <a:r>
              <a:rPr lang="en-US" dirty="0"/>
              <a:t>Machine Learning : </a:t>
            </a:r>
            <a:r>
              <a:rPr lang="en-US" dirty="0" err="1"/>
              <a:t>ML.Net</a:t>
            </a:r>
            <a:r>
              <a:rPr lang="en-US" dirty="0"/>
              <a:t> – Prediction (7 days)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567BF-7A24-4843-BFFD-5B23DB28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09" y="2430608"/>
            <a:ext cx="5073716" cy="3741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6A0F7C-148B-438F-A0B5-4D3EFEF8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768" y="2430608"/>
            <a:ext cx="5083054" cy="3741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361D6-EAAC-4E62-AC02-7444CA4E1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42" y="2430608"/>
            <a:ext cx="2107509" cy="37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2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Customer Stories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BADC5-500C-4956-967F-6F166F2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1" y="1427430"/>
            <a:ext cx="11669900" cy="6071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57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Model Builder(</a:t>
            </a:r>
            <a:r>
              <a:rPr lang="en-US" dirty="0" err="1"/>
              <a:t>AutoML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9FA3A-950F-4A32-A894-9F730C99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" y="1563263"/>
            <a:ext cx="12041539" cy="53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9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511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: 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https://devblogs.microsoft.com/cesardelatorre/what-is-ml-net-1-0-machine-learning-for-net/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ONNX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https://onnx.ai/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Photo-Search (ONNX)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https://github.com/Tak-Au/Photo-Search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Music Repair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https://www.youtube.com/watch?v=nnV-1q-z9uE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ML Cookbook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https://github.com/dotnet/machinelearning/blob/master/docs/code/MlNetCookBook.md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Deploy to Azure functions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http://luisquintanilla.me/2018/08/21/serverless-machine-learning-mlnet-azure-functions/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https://rubikscode.net/2019/02/18/ultimate-guide-to-machine-learning-with-ml-net/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https://www.youtube.com/watch?v=dojO4zEL9sg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https://www.youtube.com/watch?v=zy7Y9CHji2k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4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Resource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3693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cs typeface="Segoe UI" panose="020B0502040204020203" pitchFamily="34" charset="0"/>
              </a:rPr>
              <a:t>Github</a:t>
            </a: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https://github.com/praveenraghuvanshi/tech-sessions/tree/master/21102022-AI-ML-using-ml-dotnet-azconf-2022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0" lvl="1" defTabSz="1119245" fontAlgn="base">
              <a:lnSpc>
                <a:spcPct val="150000"/>
              </a:lnSpc>
              <a:buSzPct val="90000"/>
            </a:pPr>
            <a:endParaRPr lang="en-US" sz="32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Dev.to 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https://dev.to/praveenraghuvanshi/covid-19-eda-and-prediction-using-net-dataframe-and-ml-net-c-introduction-nlb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336682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3505403"/>
            <a:ext cx="3095455" cy="1218795"/>
          </a:xfrm>
        </p:spPr>
        <p:txBody>
          <a:bodyPr/>
          <a:lstStyle/>
          <a:p>
            <a:r>
              <a:rPr lang="en-IN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Praveen Raghuvanshi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@praveenraghuvan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229" y="2463467"/>
            <a:ext cx="6846441" cy="676725"/>
          </a:xfrm>
        </p:spPr>
        <p:txBody>
          <a:bodyPr/>
          <a:lstStyle/>
          <a:p>
            <a:r>
              <a:rPr lang="en-IN" dirty="0"/>
              <a:t>Applying Data Science and Machine Learning using Microsoft </a:t>
            </a:r>
            <a:r>
              <a:rPr lang="en-IN" dirty="0" err="1"/>
              <a:t>.Net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6126349" cy="1196610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393652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Dataset – </a:t>
            </a:r>
            <a:r>
              <a:rPr lang="en-IN" sz="44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Hopkins University CSSE</a:t>
            </a:r>
            <a:endParaRPr lang="en-IN" sz="44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Python Visualization – </a:t>
            </a:r>
            <a:r>
              <a:rPr lang="en-IN" sz="4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Akshay Sb</a:t>
            </a:r>
            <a:endParaRPr lang="en-IN" sz="44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Organizers – </a:t>
            </a:r>
            <a:r>
              <a:rPr lang="en-IN" sz="4400" dirty="0" err="1"/>
              <a:t>AzConf</a:t>
            </a:r>
            <a:r>
              <a:rPr lang="en-IN" sz="4400" dirty="0"/>
              <a:t> 2022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Sponsors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Identify Language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128A3F-A4DD-4014-93CA-BD815AF54E0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300163" y="1865313"/>
            <a:ext cx="10972800" cy="88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Maidin</a:t>
            </a:r>
            <a:r>
              <a:rPr lang="en-US" sz="4000" b="1" dirty="0"/>
              <a:t> </a:t>
            </a:r>
            <a:r>
              <a:rPr lang="en-US" sz="4000" b="1" dirty="0" err="1"/>
              <a:t>mhaith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286B-96BC-49A0-834C-9DFB55EC0C93}"/>
              </a:ext>
            </a:extLst>
          </p:cNvPr>
          <p:cNvSpPr txBox="1"/>
          <p:nvPr/>
        </p:nvSpPr>
        <p:spPr>
          <a:xfrm>
            <a:off x="4796323" y="3255270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 err="1">
                <a:solidFill>
                  <a:schemeClr val="bg1"/>
                </a:solidFill>
                <a:cs typeface="Segoe UI" panose="020B0502040204020203" pitchFamily="34" charset="0"/>
              </a:rPr>
              <a:t>Guten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 Morgen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C2596-FC35-4B84-A53B-E6B730947407}"/>
              </a:ext>
            </a:extLst>
          </p:cNvPr>
          <p:cNvSpPr/>
          <p:nvPr/>
        </p:nvSpPr>
        <p:spPr>
          <a:xfrm>
            <a:off x="8887241" y="4552564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おはよ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ございます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B704-BAFD-45AF-92EF-B1B2E0BD92DF}"/>
              </a:ext>
            </a:extLst>
          </p:cNvPr>
          <p:cNvSpPr/>
          <p:nvPr/>
        </p:nvSpPr>
        <p:spPr>
          <a:xfrm>
            <a:off x="1300163" y="5652205"/>
            <a:ext cx="2471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4000" dirty="0">
                <a:solidFill>
                  <a:schemeClr val="bg1"/>
                </a:solidFill>
                <a:cs typeface="Mangal"/>
              </a:rPr>
              <a:t>शुभ प्रभात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4D0C-3BEE-40E6-A436-140DB36D96B9}"/>
              </a:ext>
            </a:extLst>
          </p:cNvPr>
          <p:cNvSpPr txBox="1"/>
          <p:nvPr/>
        </p:nvSpPr>
        <p:spPr>
          <a:xfrm>
            <a:off x="4842580" y="6528060"/>
            <a:ext cx="412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>
                <a:solidFill>
                  <a:schemeClr val="bg2"/>
                </a:solidFill>
                <a:cs typeface="Segoe UI" panose="020B0502040204020203" pitchFamily="34" charset="0"/>
              </a:rPr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11329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Programming Languages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24F9F-F77C-40FC-9BA3-56727A65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84" y="2234793"/>
            <a:ext cx="10083298" cy="4817517"/>
          </a:xfrm>
          <a:prstGeom prst="rect">
            <a:avLst/>
          </a:prstGeom>
        </p:spPr>
      </p:pic>
      <p:pic>
        <p:nvPicPr>
          <p:cNvPr id="7" name="Picture 10" descr="python icon">
            <a:extLst>
              <a:ext uri="{FF2B5EF4-FFF2-40B4-BE49-F238E27FC236}">
                <a16:creationId xmlns:a16="http://schemas.microsoft.com/office/drawing/2014/main" id="{D1D30B2D-8859-45BA-A677-F8860533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4" y="3854563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File:R logo.svg">
            <a:extLst>
              <a:ext uri="{FF2B5EF4-FFF2-40B4-BE49-F238E27FC236}">
                <a16:creationId xmlns:a16="http://schemas.microsoft.com/office/drawing/2014/main" id="{A1AFE658-E6C4-4C18-BF39-57E4C812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388" y="3854563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11338430" cy="1794915"/>
          </a:xfrm>
        </p:spPr>
        <p:txBody>
          <a:bodyPr/>
          <a:lstStyle/>
          <a:p>
            <a:r>
              <a:rPr lang="en-US" dirty="0"/>
              <a:t>Data Science – Exploratory Data Analysis(EDA)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477328"/>
          </a:xfrm>
        </p:spPr>
        <p:txBody>
          <a:bodyPr/>
          <a:lstStyle/>
          <a:p>
            <a:r>
              <a:rPr lang="en-US" b="1" dirty="0"/>
              <a:t>As per Wiki…</a:t>
            </a:r>
          </a:p>
          <a:p>
            <a:endParaRPr lang="en-US" dirty="0"/>
          </a:p>
          <a:p>
            <a:r>
              <a:rPr lang="en-US" sz="2400" i="1" dirty="0"/>
              <a:t>“In statistics, exploratory data analysis (EDA) is an approach of analyzing data sets to summarize their main characteristics, often with visual methods.”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E30CBB-4203-474F-BAA1-2C746027DFA8}"/>
              </a:ext>
            </a:extLst>
          </p:cNvPr>
          <p:cNvSpPr txBox="1">
            <a:spLocks/>
          </p:cNvSpPr>
          <p:nvPr/>
        </p:nvSpPr>
        <p:spPr>
          <a:xfrm>
            <a:off x="983045" y="3448684"/>
            <a:ext cx="5326315" cy="36130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Buy a House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No of bedrooms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Type (Apartment, Villa)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Locality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Crime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D14D-B9BD-4BFC-8912-2721F1405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54" y="3787137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EDA </a:t>
            </a:r>
            <a:r>
              <a:rPr lang="en-US" dirty="0" err="1"/>
              <a:t>Datastructure</a:t>
            </a:r>
            <a:r>
              <a:rPr lang="en-US" dirty="0"/>
              <a:t> : </a:t>
            </a:r>
            <a:r>
              <a:rPr lang="en-US" dirty="0" err="1"/>
              <a:t>DataFrame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F5C20-181C-4618-A83D-C918C9F1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FF5AF-6485-4640-B47C-E4195FDF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0" y="1896102"/>
            <a:ext cx="9077786" cy="4333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0AC2D-42E7-4F4A-A8E3-3D80B47E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129" y="1861644"/>
            <a:ext cx="3701445" cy="4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Machine learning is getting computers to program themselves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programming is automation, then machine learning is automating the process of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8EFDC-4525-4A3C-BC05-03C612BD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3" y="4114800"/>
            <a:ext cx="4896533" cy="2791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8E5BB-83B8-4AD3-96A5-D2ED70F2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96" y="4114800"/>
            <a:ext cx="506800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056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e29ddae-502e-47f8-b6ac-1930e43e0c49"/>
    <ds:schemaRef ds:uri="f9ea4d1f-cef4-4148-b1b3-16bb27743a9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www.w3.org/2000/xmlns/"/>
    <ds:schemaRef ds:uri="f9ea4d1f-cef4-4148-b1b3-16bb27743a9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864</Words>
  <Application>Microsoft Office PowerPoint</Application>
  <PresentationFormat>Custom</PresentationFormat>
  <Paragraphs>131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Segoe UI Semibold</vt:lpstr>
      <vt:lpstr>Segoe UI Semibold (Headings)</vt:lpstr>
      <vt:lpstr>Poppins</vt:lpstr>
      <vt:lpstr>Arial</vt:lpstr>
      <vt:lpstr>Poppins Light</vt:lpstr>
      <vt:lpstr>Segoe UI</vt:lpstr>
      <vt:lpstr>Wingdings</vt:lpstr>
      <vt:lpstr>Calibri</vt:lpstr>
      <vt:lpstr>Document template - Corp grid</vt:lpstr>
      <vt:lpstr>1_Document template - Corp grid</vt:lpstr>
      <vt:lpstr>PowerPoint Presentation</vt:lpstr>
      <vt:lpstr>Praveen Raghuvanshi</vt:lpstr>
      <vt:lpstr>Applying Data Science and Machine Learning  Using Microsoft .Net</vt:lpstr>
      <vt:lpstr>Acknowledgements</vt:lpstr>
      <vt:lpstr>Identify Language</vt:lpstr>
      <vt:lpstr>Programming Languages</vt:lpstr>
      <vt:lpstr>Data Science – Exploratory Data Analysis(EDA)</vt:lpstr>
      <vt:lpstr>EDA Datastructure 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ML Frameworks</vt:lpstr>
      <vt:lpstr>Predictions – Time Series Analysis</vt:lpstr>
      <vt:lpstr>Why         ?</vt:lpstr>
      <vt:lpstr>Why         ?</vt:lpstr>
      <vt:lpstr>What is ML.Net ?</vt:lpstr>
      <vt:lpstr>What is ML.Net ?</vt:lpstr>
      <vt:lpstr>ML.Net – Proven at Scale, Enterprise ready</vt:lpstr>
      <vt:lpstr>ML.Net – Possibilities</vt:lpstr>
      <vt:lpstr>ML.Net – Workflow</vt:lpstr>
      <vt:lpstr>ML.Net – Data Pipeline</vt:lpstr>
      <vt:lpstr>Covid-19 EDA and Prediction</vt:lpstr>
      <vt:lpstr>EDA using .Net DataFrame</vt:lpstr>
      <vt:lpstr>Machine Learning using ML.Net</vt:lpstr>
      <vt:lpstr>Visualizations</vt:lpstr>
      <vt:lpstr>Data Science – Data Frame</vt:lpstr>
      <vt:lpstr>Machine Learning : ML.Net – Prediction (7 days)</vt:lpstr>
      <vt:lpstr>Demo</vt:lpstr>
      <vt:lpstr>ML.Net : Customer Stories</vt:lpstr>
      <vt:lpstr>ML.Net : Model Builder(AutoML)</vt:lpstr>
      <vt:lpstr>References</vt:lpstr>
      <vt:lpstr>Resource</vt:lpstr>
      <vt:lpstr>PowerPoint Presentation</vt:lpstr>
      <vt:lpstr>Q &amp; A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13</cp:revision>
  <dcterms:created xsi:type="dcterms:W3CDTF">2020-10-17T05:30:34Z</dcterms:created>
  <dcterms:modified xsi:type="dcterms:W3CDTF">2022-10-14T18:12:05Z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</Properties>
</file>